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9144000"/>
  <p:notesSz cx="6858000" cy="9144000"/>
  <p:embeddedFontLs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ggxX9VYb49LE4y7pYdUU64wXqL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8D061A-6A52-43C8-BA6B-DEA1BA2A557B}">
  <a:tblStyle styleId="{948D061A-6A52-43C8-BA6B-DEA1BA2A557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67AB60AE-9414-4EC1-805D-95D73F46B8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578C594-5B83-4C08-AE31-097EC06AE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6486e2b05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a6486e2b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a6486e2b05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6486e2b05_2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a6486e2b0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a6486e2b05_2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6486e2b05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6486e2b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a6486e2b05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6486e2b05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6486e2b0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a6486e2b05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d426c256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d426c25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ed426c25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a6486e2b0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g2a6486e2b05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d426c256d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d426c256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ed426c256d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章节序号可调整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章节装饰小图可自行找图导入替换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/>
          <p:nvPr/>
        </p:nvSpPr>
        <p:spPr>
          <a:xfrm>
            <a:off x="571125" y="1970700"/>
            <a:ext cx="81447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32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Multi-</a:t>
            </a:r>
            <a:r>
              <a:rPr b="1" lang="en-US" sz="32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</a:t>
            </a:r>
            <a:r>
              <a:rPr b="1" lang="en-US" sz="32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Land Surface Temperature</a:t>
            </a:r>
            <a:r>
              <a:rPr b="1" lang="en-US" sz="32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projection in Delaware River Basin</a:t>
            </a:r>
            <a:endParaRPr b="1" sz="32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2162700" y="3715575"/>
            <a:ext cx="47385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Yuewei Shi, Yajie Zeng, Weilai Xu, Chelsea Liu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0" name="Google Shape;140;p10"/>
          <p:cNvSpPr txBox="1"/>
          <p:nvPr/>
        </p:nvSpPr>
        <p:spPr>
          <a:xfrm>
            <a:off x="901059" y="371202"/>
            <a:ext cx="2226787" cy="36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Method</a:t>
            </a:r>
            <a:endParaRPr b="1" sz="18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A map of the world&#10;&#10;Description automatically generated with medium confidence" id="141" name="Google Shape;1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95" y="1878908"/>
            <a:ext cx="5040182" cy="324064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 txBox="1"/>
          <p:nvPr/>
        </p:nvSpPr>
        <p:spPr>
          <a:xfrm>
            <a:off x="368719" y="1417243"/>
            <a:ext cx="252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LandUse Historical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0"/>
          <p:cNvSpPr txBox="1"/>
          <p:nvPr/>
        </p:nvSpPr>
        <p:spPr>
          <a:xfrm>
            <a:off x="2888999" y="1158828"/>
            <a:ext cx="2448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LandUse in 2050 under SSP5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0"/>
          <p:cNvSpPr txBox="1"/>
          <p:nvPr/>
        </p:nvSpPr>
        <p:spPr>
          <a:xfrm>
            <a:off x="5527788" y="2395800"/>
            <a:ext cx="3247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 2.3 Landuse in 2021 (Right) and predicted landuse in 2050 in Delaware River Basin under SSP5 (Left)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800">
                <a:solidFill>
                  <a:srgbClr val="495365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395700" y="5353525"/>
            <a:ext cx="5132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reprojection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clip by boundary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reclassification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Tabulate Area: Calculate area for each grid in fishnet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901059" y="371202"/>
            <a:ext cx="2226787" cy="36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Method</a:t>
            </a:r>
            <a:endParaRPr b="1" sz="18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A map of the world&#10;&#10;Description automatically generated with medium confidence" id="153" name="Google Shape;1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351" y="2049980"/>
            <a:ext cx="5040182" cy="324064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1"/>
          <p:cNvSpPr txBox="1"/>
          <p:nvPr/>
        </p:nvSpPr>
        <p:spPr>
          <a:xfrm>
            <a:off x="515101" y="1274442"/>
            <a:ext cx="2520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Historical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1"/>
          <p:cNvSpPr txBox="1"/>
          <p:nvPr/>
        </p:nvSpPr>
        <p:spPr>
          <a:xfrm>
            <a:off x="3035381" y="1246713"/>
            <a:ext cx="2448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in 2050 under SSP5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1"/>
          <p:cNvSpPr txBox="1"/>
          <p:nvPr/>
        </p:nvSpPr>
        <p:spPr>
          <a:xfrm>
            <a:off x="5601320" y="2721572"/>
            <a:ext cx="3384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 Polulation density in 2021 (Right) and predicted in 2050 in Delaware River Basin under SSP5 (Left)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800">
                <a:solidFill>
                  <a:srgbClr val="495365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1"/>
          <p:cNvSpPr txBox="1"/>
          <p:nvPr/>
        </p:nvSpPr>
        <p:spPr>
          <a:xfrm>
            <a:off x="395700" y="5353525"/>
            <a:ext cx="5132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reprojection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clip by boundary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Zonal Statistics: sum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75" y="783275"/>
            <a:ext cx="6317819" cy="60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901059" y="371202"/>
            <a:ext cx="2226787" cy="36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Method</a:t>
            </a:r>
            <a:endParaRPr b="1" sz="18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1" name="Google Shape;171;p12"/>
          <p:cNvSpPr txBox="1"/>
          <p:nvPr/>
        </p:nvSpPr>
        <p:spPr>
          <a:xfrm>
            <a:off x="901059" y="371202"/>
            <a:ext cx="2226787" cy="36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Method</a:t>
            </a:r>
            <a:endParaRPr b="1" sz="18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72" name="Google Shape;17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4420"/>
            <a:ext cx="8839198" cy="356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2"/>
          <p:cNvSpPr txBox="1"/>
          <p:nvPr/>
        </p:nvSpPr>
        <p:spPr>
          <a:xfrm>
            <a:off x="760925" y="1136325"/>
            <a:ext cx="7490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Pearson correlation coefficients Analysis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6486e2b05_1_0"/>
          <p:cNvSpPr txBox="1"/>
          <p:nvPr/>
        </p:nvSpPr>
        <p:spPr>
          <a:xfrm>
            <a:off x="258971" y="383213"/>
            <a:ext cx="5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0" name="Google Shape;180;g2a6486e2b05_1_0"/>
          <p:cNvSpPr txBox="1"/>
          <p:nvPr/>
        </p:nvSpPr>
        <p:spPr>
          <a:xfrm>
            <a:off x="901059" y="371202"/>
            <a:ext cx="222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Method</a:t>
            </a:r>
            <a:endParaRPr b="1" sz="18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1" name="Google Shape;181;g2a6486e2b05_1_0"/>
          <p:cNvSpPr txBox="1"/>
          <p:nvPr/>
        </p:nvSpPr>
        <p:spPr>
          <a:xfrm>
            <a:off x="2900150" y="1112300"/>
            <a:ext cx="3613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VIF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2" name="Google Shape;182;g2a6486e2b05_1_0"/>
          <p:cNvGraphicFramePr/>
          <p:nvPr/>
        </p:nvGraphicFramePr>
        <p:xfrm>
          <a:off x="0" y="235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{67AB60AE-9414-4EC1-805D-95D73F46B86E}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88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Population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DEM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Year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Cropland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Open Water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Developed Low Intensity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Developed Med-High Intensity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Barren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Grassland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Wetlands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1.7349620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1.3294560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1.0154654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1.6813427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1.1085648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2.8581868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3.8103408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1.0340526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1.0929477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1.4691625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Yahe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1" i="0" sz="2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C:\Users\admin\Desktop\未命名 -4.png" id="189" name="Google Shape;1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648" y="5168"/>
            <a:ext cx="7740353" cy="205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886" y="3140968"/>
            <a:ext cx="2195736" cy="21506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3"/>
          <p:cNvSpPr txBox="1"/>
          <p:nvPr/>
        </p:nvSpPr>
        <p:spPr>
          <a:xfrm>
            <a:off x="351195" y="3431472"/>
            <a:ext cx="1553525" cy="15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9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admin\Desktop\ppt6.jpg" id="192" name="Google Shape;19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6950" y="3140968"/>
            <a:ext cx="6877050" cy="2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3"/>
          <p:cNvSpPr/>
          <p:nvPr/>
        </p:nvSpPr>
        <p:spPr>
          <a:xfrm>
            <a:off x="3203848" y="3923914"/>
            <a:ext cx="5832648" cy="584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8"/>
              </a:buClr>
              <a:buSzPts val="3200"/>
              <a:buFont typeface="Microsoft Yahei"/>
              <a:buNone/>
            </a:pPr>
            <a:r>
              <a:rPr b="1" i="0" lang="en-US" sz="3200" u="none" cap="none" strike="noStrike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</a:t>
            </a:r>
            <a:endParaRPr b="1" i="0" sz="3200" u="none" cap="none" strike="noStrike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6486e2b05_2_4"/>
          <p:cNvSpPr txBox="1"/>
          <p:nvPr/>
        </p:nvSpPr>
        <p:spPr>
          <a:xfrm>
            <a:off x="258971" y="383213"/>
            <a:ext cx="5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0" name="Google Shape;200;g2a6486e2b05_2_4"/>
          <p:cNvSpPr txBox="1"/>
          <p:nvPr/>
        </p:nvSpPr>
        <p:spPr>
          <a:xfrm>
            <a:off x="901033" y="371200"/>
            <a:ext cx="265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OLS Regression</a:t>
            </a:r>
            <a:endParaRPr b="1" sz="1800">
              <a:solidFill>
                <a:srgbClr val="95373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01" name="Google Shape;201;g2a6486e2b05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475" y="1012125"/>
            <a:ext cx="6865549" cy="570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2a6486e2b0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00" y="3180810"/>
            <a:ext cx="4203899" cy="18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a6486e2b05_0_14"/>
          <p:cNvSpPr txBox="1"/>
          <p:nvPr/>
        </p:nvSpPr>
        <p:spPr>
          <a:xfrm>
            <a:off x="901027" y="371200"/>
            <a:ext cx="321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Random forest</a:t>
            </a:r>
            <a:endParaRPr b="1" sz="1800">
              <a:solidFill>
                <a:srgbClr val="95373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9" name="Google Shape;209;g2a6486e2b05_0_14"/>
          <p:cNvSpPr txBox="1"/>
          <p:nvPr/>
        </p:nvSpPr>
        <p:spPr>
          <a:xfrm>
            <a:off x="258971" y="383213"/>
            <a:ext cx="5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10" name="Google Shape;210;g2a6486e2b05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50175"/>
            <a:ext cx="4415025" cy="23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a6486e2b05_0_14"/>
          <p:cNvSpPr txBox="1"/>
          <p:nvPr/>
        </p:nvSpPr>
        <p:spPr>
          <a:xfrm>
            <a:off x="1383450" y="2007675"/>
            <a:ext cx="13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Build a model</a:t>
            </a:r>
            <a:endParaRPr b="1"/>
          </a:p>
        </p:txBody>
      </p:sp>
      <p:sp>
        <p:nvSpPr>
          <p:cNvPr id="212" name="Google Shape;212;g2a6486e2b05_0_14"/>
          <p:cNvSpPr txBox="1"/>
          <p:nvPr/>
        </p:nvSpPr>
        <p:spPr>
          <a:xfrm>
            <a:off x="5803425" y="1899975"/>
            <a:ext cx="248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Comparison of actual and forecast values for 2005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Google Shape;218;g2a6486e2b05_0_21"/>
          <p:cNvGraphicFramePr/>
          <p:nvPr/>
        </p:nvGraphicFramePr>
        <p:xfrm>
          <a:off x="2328863" y="162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{7578C594-5B83-4C08-AE31-097EC06AEE98}</a:tableStyleId>
              </a:tblPr>
              <a:tblGrid>
                <a:gridCol w="1495425"/>
                <a:gridCol w="1495425"/>
                <a:gridCol w="1495425"/>
              </a:tblGrid>
              <a:tr h="5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R2</a:t>
                      </a:r>
                      <a:endParaRPr baseline="30000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0.4800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0.2509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MAE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1.7514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2.1661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RMSE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2.2017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2.6427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MSE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4.8475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6.9837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3500" marL="63500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9" name="Google Shape;219;g2a6486e2b05_0_21"/>
          <p:cNvSpPr txBox="1"/>
          <p:nvPr/>
        </p:nvSpPr>
        <p:spPr>
          <a:xfrm>
            <a:off x="862150" y="378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Selection</a:t>
            </a:r>
            <a:endParaRPr b="1" sz="1800">
              <a:solidFill>
                <a:srgbClr val="95373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0" name="Google Shape;220;g2a6486e2b05_0_21"/>
          <p:cNvSpPr txBox="1"/>
          <p:nvPr/>
        </p:nvSpPr>
        <p:spPr>
          <a:xfrm>
            <a:off x="258971" y="383213"/>
            <a:ext cx="5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1" name="Google Shape;221;g2a6486e2b05_0_21"/>
          <p:cNvSpPr txBox="1"/>
          <p:nvPr/>
        </p:nvSpPr>
        <p:spPr>
          <a:xfrm>
            <a:off x="2188076" y="4670850"/>
            <a:ext cx="51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Finally, this paper selected OLS model for future prediction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d426c256d_0_0"/>
          <p:cNvSpPr txBox="1"/>
          <p:nvPr/>
        </p:nvSpPr>
        <p:spPr>
          <a:xfrm>
            <a:off x="862150" y="378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Result</a:t>
            </a:r>
            <a:endParaRPr b="1" sz="1800">
              <a:solidFill>
                <a:srgbClr val="95373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8" name="Google Shape;228;g1ed426c256d_0_0"/>
          <p:cNvSpPr txBox="1"/>
          <p:nvPr/>
        </p:nvSpPr>
        <p:spPr>
          <a:xfrm>
            <a:off x="258971" y="383213"/>
            <a:ext cx="5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9" name="Google Shape;229;g1ed426c256d_0_0"/>
          <p:cNvSpPr txBox="1"/>
          <p:nvPr/>
        </p:nvSpPr>
        <p:spPr>
          <a:xfrm>
            <a:off x="862150" y="1348400"/>
            <a:ext cx="676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g1ed426c256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813" y="1069950"/>
            <a:ext cx="6324131" cy="481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a6486e2b05_0_45"/>
          <p:cNvSpPr txBox="1"/>
          <p:nvPr/>
        </p:nvSpPr>
        <p:spPr>
          <a:xfrm>
            <a:off x="901044" y="371200"/>
            <a:ext cx="243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</a:t>
            </a:r>
            <a:endParaRPr b="1" sz="2500">
              <a:solidFill>
                <a:srgbClr val="95373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" name="Google Shape;23;g2a6486e2b05_0_45"/>
          <p:cNvSpPr/>
          <p:nvPr/>
        </p:nvSpPr>
        <p:spPr>
          <a:xfrm>
            <a:off x="1917025" y="1320035"/>
            <a:ext cx="58326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-4000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94668"/>
              </a:buClr>
              <a:buSzPts val="2700"/>
              <a:buFont typeface="Microsoft Yahei"/>
              <a:buAutoNum type="arabicPeriod"/>
            </a:pPr>
            <a:r>
              <a:rPr lang="en-US" sz="27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sz="27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294668"/>
              </a:buClr>
              <a:buSzPts val="2700"/>
              <a:buFont typeface="Microsoft Yahei"/>
              <a:buAutoNum type="arabicPeriod"/>
            </a:pPr>
            <a:r>
              <a:rPr lang="en-US" sz="29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Method</a:t>
            </a:r>
            <a:endParaRPr sz="29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294668"/>
              </a:buClr>
              <a:buSzPts val="2700"/>
              <a:buFont typeface="Microsoft Yahei"/>
              <a:buAutoNum type="arabicPeriod"/>
            </a:pPr>
            <a:r>
              <a:rPr lang="en-US" sz="29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</a:t>
            </a:r>
            <a:endParaRPr sz="29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294668"/>
              </a:buClr>
              <a:buSzPts val="2700"/>
              <a:buFont typeface="Microsoft Yahei"/>
              <a:buAutoNum type="arabicPeriod"/>
            </a:pPr>
            <a:r>
              <a:rPr lang="en-US" sz="29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29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294668"/>
              </a:buClr>
              <a:buSzPts val="2900"/>
              <a:buFont typeface="Microsoft Yahei"/>
              <a:buAutoNum type="arabicPeriod"/>
            </a:pPr>
            <a:r>
              <a:rPr lang="en-US" sz="29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</a:t>
            </a:r>
            <a:endParaRPr sz="29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d426c256d_0_17"/>
          <p:cNvSpPr txBox="1"/>
          <p:nvPr/>
        </p:nvSpPr>
        <p:spPr>
          <a:xfrm>
            <a:off x="862150" y="378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Result</a:t>
            </a:r>
            <a:endParaRPr b="1" sz="1800">
              <a:solidFill>
                <a:srgbClr val="95373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7" name="Google Shape;237;g1ed426c256d_0_17"/>
          <p:cNvSpPr txBox="1"/>
          <p:nvPr/>
        </p:nvSpPr>
        <p:spPr>
          <a:xfrm>
            <a:off x="258971" y="383213"/>
            <a:ext cx="5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8" name="Google Shape;238;g1ed426c256d_0_17"/>
          <p:cNvSpPr txBox="1"/>
          <p:nvPr/>
        </p:nvSpPr>
        <p:spPr>
          <a:xfrm>
            <a:off x="862150" y="1348400"/>
            <a:ext cx="676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g1ed426c256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00" y="840525"/>
            <a:ext cx="5997676" cy="560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Yahe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1" i="0" sz="2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C:\Users\admin\Desktop\未命名 -4.png" id="246" name="Google Shape;24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648" y="5168"/>
            <a:ext cx="7740353" cy="205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886" y="3140968"/>
            <a:ext cx="2195736" cy="215061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5"/>
          <p:cNvSpPr txBox="1"/>
          <p:nvPr/>
        </p:nvSpPr>
        <p:spPr>
          <a:xfrm>
            <a:off x="351195" y="3431472"/>
            <a:ext cx="1553525" cy="15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9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admin\Desktop\ppt6.jpg" id="249" name="Google Shape;24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6950" y="3140968"/>
            <a:ext cx="6877050" cy="2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5"/>
          <p:cNvSpPr/>
          <p:nvPr/>
        </p:nvSpPr>
        <p:spPr>
          <a:xfrm>
            <a:off x="3203848" y="3923914"/>
            <a:ext cx="5832648" cy="584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8"/>
              </a:buClr>
              <a:buSzPts val="3200"/>
              <a:buFont typeface="Microsoft Yahei"/>
              <a:buNone/>
            </a:pPr>
            <a:r>
              <a:rPr b="1" i="0" lang="en-US" sz="3200" u="none" cap="none" strike="noStrike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b="1" i="0" sz="3200" u="none" cap="none" strike="noStrike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Yahe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b="1" i="0" sz="2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7" name="Google Shape;257;p16"/>
          <p:cNvSpPr txBox="1"/>
          <p:nvPr/>
        </p:nvSpPr>
        <p:spPr>
          <a:xfrm>
            <a:off x="901059" y="371202"/>
            <a:ext cx="1462155" cy="36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8"/>
              </a:buClr>
              <a:buSzPts val="1800"/>
              <a:buFont typeface="Microsoft Yahei"/>
              <a:buNone/>
            </a:pPr>
            <a:r>
              <a:rPr b="1" i="0" lang="en-US" sz="1800" u="none" cap="none" strike="noStrike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b="1" i="0" sz="1800" u="none" cap="none" strike="noStrike">
              <a:solidFill>
                <a:srgbClr val="95373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8" name="Google Shape;2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71850"/>
            <a:ext cx="8593551" cy="33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 txBox="1"/>
          <p:nvPr/>
        </p:nvSpPr>
        <p:spPr>
          <a:xfrm>
            <a:off x="901059" y="371202"/>
            <a:ext cx="1449907" cy="36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References</a:t>
            </a:r>
            <a:endParaRPr b="1" sz="1800">
              <a:solidFill>
                <a:srgbClr val="95373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258971" y="383213"/>
            <a:ext cx="5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Yahei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</a:t>
            </a:r>
            <a:r>
              <a:rPr b="1" lang="en-US"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b="1" i="0" sz="2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5" name="Google Shape;265;p17"/>
          <p:cNvSpPr txBox="1"/>
          <p:nvPr/>
        </p:nvSpPr>
        <p:spPr>
          <a:xfrm>
            <a:off x="494300" y="996375"/>
            <a:ext cx="8276400" cy="55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[1] Yao Yuan, Chen Xi, Qian Jing, Research progress on the thermal environment of the urban surfaces. Acta Ecologica Sinica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38(3) (2018) https://doi.org/10.5846/stxb201611022233 . Accessed 2023-12-13</a:t>
            </a:r>
            <a:endParaRPr sz="1000">
              <a:solidFill>
                <a:srgbClr val="49536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[2] He, B.-J., Wang, J., Zhu, J., Qi, J.: Beating the urban heat: Situation, background, impacts and the way forward in China. Renewable and Sustainable Energy Reviews161, 112350 (2022) https://doi.org/10.1016/j.rser.2022.112350 .Accessed 2023-12-13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[3] Zhou, L., Yuan, B., Hu, F., Wei, C., Dang, X., Sun, D.: Understanding the effects of 2D/3D urban morphology on land surface temperature based on local climate 13 zones. Building and Environment 208, 108578 (2022)https://doi.org/10.1016/j.buildenv.2021.108578 . Accessed 2023-12-13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[4] Brans, K.I., Engelen, J.M.T., Souffreau, C., De Meester, L.: Urban hot-tubs:Local urbanization has profound effects on average and extreme temperature sin ponds. Landscape and Urban Planning176, 22–29 (2018) https://doi.org/10.1016/j.landurbplan.2018.03.013 . Accessed 2023-12-13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[5] Geng, X., Yu, Z., Zhang, D., Li, C., Yuan, Y., Wang, X.: The influence of local background climate on the dominant factors and threshold-size of the </a:t>
            </a: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cooling effect</a:t>
            </a: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 of urban parks. Science of The Total Environment 823, 153806 (2022)https://doi.org/10.1016/j.scitotenv.2022.153806 . Accessed 2023-12-13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[6] Noi, P.T., Degener, J., Kappas, M.: Comparison of Multiple Linear Regression,Cubist Regression, and Random Forest Algorithms to Estimate Daily Air Surface Temperature from Dynamic Combinations of MODIS LST Data. Remote Sensing9(5), 398 (2017) https://doi.org/10.3390/rs9050398 . Number: 5 Publisher:Multidisciplinary Digital Publishing Institute. Accessed 2023-12-13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[7] Kashki, A., Karami, M., Zandi, R., Roki, Z.: Evaluation of the effect of geographical parameters on the formation of the land surface temperature by applying OLS and GWR, A case study Shiraz City, Iran. Urban Climate 37, 100832 (2021)https://doi.org/10.1016/j.uclim.2021.100832 . Accessed 2023-12-13</a:t>
            </a:r>
            <a:endParaRPr sz="1000">
              <a:solidFill>
                <a:srgbClr val="49536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[8] Chen, H., Zhao, L., Cheng, L., Zhang, Y., Wang, H., Gu, K., Bao, J., Yang,J., Liu, Z., Huang, J., Chen, Y., Gao, X., Xu, Y., Wang, C., Cai, W., Gong,P., Luo, Y., Liang, W., Huang, C.: Projections of heatwave-attributable mortality under climate change and future population scenarios in China. The Lancet</a:t>
            </a:r>
            <a:r>
              <a:rPr lang="en-US" sz="1000">
                <a:solidFill>
                  <a:srgbClr val="49536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Regional </a:t>
            </a: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Health. Western Pacific 28, 100582 (2022) https://doi.org/10.1016/j.lanwpc.2022.100582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[9] Chen, M., Chen, L., Zhou, Y., Hu, M., Jiang, Y., Huang, D., Gong, Y., Xian, Y.:Rising vulnerability of compound risk inequality to ageing and extreme heatwave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[10] Lan, T., Peng, J., Liu, Y., Zhao, Y., Dong, J., Jiang, S., Cheng, X., Corcoran,J.: The future of China’s urban heat island effects: A machine learning based scenario analysis on climatic-socioeconomic policies. Urban Climate 49, 101463(2023) https://doi.org/10.1016/j.uclim.2023.101463 . Accessed 2023-12-13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[11] Hawkins, T.W., Woltemade, C.J.: Impact of projected 21st century climate change on basin hydrology and runoff in the Delaware River Basin, USA. Journal of Water and Climate Change 12(1), 60–81 (2019) https://doi.org/10.2166/wcc.2019.140 . Accessed 2023-12-13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[12] Dornbierer,J.C.M.,Wika,S.C.,Robison,C.J.,Rouze,G.S.,Sohl,T.L.:Long-term database of historical,current,and future landcover for the Delaware River Basin(1680 through 2100).U.S.Geological Survey (2021). https://doi.org/10.5066/P93J4Z2W . https://www.sciencebase.gov/catalog/item/605c987fd34ec5fa65eb6a74 Accessed 2023-12-13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95365"/>
                </a:solidFill>
                <a:highlight>
                  <a:srgbClr val="FFFFFF"/>
                </a:highlight>
              </a:rPr>
              <a:t>[13] Li, M., Zhou, B.-B., Gao, M., Chen, Y., Hao, M., Hu, G., Li, X.: Spatiotemporal dynamics of global population and heat exposure (2020–2100): based on improved SSP-consistent population projections. Environmental Research Letters 17(9),094007 (2022) https://doi.org/10.1088/1748-9326/ac8755 . Accessed 2023-10-22 17</a:t>
            </a:r>
            <a:endParaRPr sz="900">
              <a:solidFill>
                <a:srgbClr val="49536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9536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ppt6.jpg" id="29" name="Google Shape;2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6950" y="3140968"/>
            <a:ext cx="6877050" cy="2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C:\Users\admin\Desktop\未命名 -4.png" id="31" name="Google Shape;3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3647" y="0"/>
            <a:ext cx="7740353" cy="205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0886" y="3140968"/>
            <a:ext cx="2195736" cy="215061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 txBox="1"/>
          <p:nvPr/>
        </p:nvSpPr>
        <p:spPr>
          <a:xfrm>
            <a:off x="351195" y="3431472"/>
            <a:ext cx="1553525" cy="15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3203848" y="3923914"/>
            <a:ext cx="5832648" cy="584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b="1" sz="32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1" sz="20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901059" y="371202"/>
            <a:ext cx="1643743" cy="36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b="1" sz="1800">
              <a:solidFill>
                <a:srgbClr val="95373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683575" y="2351025"/>
            <a:ext cx="4665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this paper, we will understand the influencing factors and development trends of land surface temperature of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Delaware River Basin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3"/>
          <p:cNvPicPr preferRelativeResize="0"/>
          <p:nvPr/>
        </p:nvPicPr>
        <p:blipFill rotWithShape="1">
          <a:blip r:embed="rId3">
            <a:alphaModFix/>
          </a:blip>
          <a:srcRect b="2720" l="6166" r="4984" t="4117"/>
          <a:stretch/>
        </p:blipFill>
        <p:spPr>
          <a:xfrm>
            <a:off x="6000125" y="1124750"/>
            <a:ext cx="2740174" cy="46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1" sz="20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" name="Google Shape;50;p4"/>
          <p:cNvSpPr txBox="1"/>
          <p:nvPr/>
        </p:nvSpPr>
        <p:spPr>
          <a:xfrm>
            <a:off x="901059" y="371202"/>
            <a:ext cx="1643743" cy="36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b="1" sz="1800">
              <a:solidFill>
                <a:srgbClr val="95373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" name="Google Shape;51;p4"/>
          <p:cNvSpPr txBox="1"/>
          <p:nvPr/>
        </p:nvSpPr>
        <p:spPr>
          <a:xfrm>
            <a:off x="4170122" y="2636912"/>
            <a:ext cx="4104456" cy="2230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Sensitive to climate change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 could increase by 4.1 to 5.8 degrees by the 2050s and by 5.5 to 9.4 degrees by the 2080s.</a:t>
            </a:r>
            <a:endParaRPr/>
          </a:p>
        </p:txBody>
      </p:sp>
      <p:pic>
        <p:nvPicPr>
          <p:cNvPr descr="Details are in the caption following the image" id="52" name="Google Shape;5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2" y="968029"/>
            <a:ext cx="3672408" cy="496550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/>
        </p:nvSpPr>
        <p:spPr>
          <a:xfrm>
            <a:off x="395536" y="5960565"/>
            <a:ext cx="374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Delaware River Basin[1]</a:t>
            </a:r>
            <a:endParaRPr/>
          </a:p>
        </p:txBody>
      </p:sp>
      <p:sp>
        <p:nvSpPr>
          <p:cNvPr id="54" name="Google Shape;54;p4"/>
          <p:cNvSpPr txBox="1"/>
          <p:nvPr/>
        </p:nvSpPr>
        <p:spPr>
          <a:xfrm>
            <a:off x="107504" y="6326229"/>
            <a:ext cx="9036496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Hawkins, T. W. &amp; Woltemade, C. J. Impact of projected 21st century climate change on basin hydrology and runoff in the Delaware River Basin, USA.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Journal of Water and Climate Change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60–81 (2019).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4170122" y="1887195"/>
            <a:ext cx="45854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Area—Delaware River Basin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C:\Users\admin\Desktop\未命名 -4.png" id="62" name="Google Shape;6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648" y="5168"/>
            <a:ext cx="7740353" cy="205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886" y="3140968"/>
            <a:ext cx="2195736" cy="215061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 txBox="1"/>
          <p:nvPr/>
        </p:nvSpPr>
        <p:spPr>
          <a:xfrm>
            <a:off x="351195" y="3431472"/>
            <a:ext cx="1553525" cy="15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admin\Desktop\ppt6.jpg" id="65" name="Google Shape;6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6950" y="3140968"/>
            <a:ext cx="6877050" cy="2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/>
          <p:nvPr/>
        </p:nvSpPr>
        <p:spPr>
          <a:xfrm>
            <a:off x="3203848" y="3923914"/>
            <a:ext cx="5832648" cy="584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Method</a:t>
            </a:r>
            <a:endParaRPr b="1" sz="32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" name="Google Shape;73;p6"/>
          <p:cNvSpPr txBox="1"/>
          <p:nvPr/>
        </p:nvSpPr>
        <p:spPr>
          <a:xfrm>
            <a:off x="901059" y="371202"/>
            <a:ext cx="2226787" cy="36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Method</a:t>
            </a:r>
            <a:endParaRPr b="1" sz="18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" name="Google Shape;74;p6"/>
          <p:cNvSpPr txBox="1"/>
          <p:nvPr/>
        </p:nvSpPr>
        <p:spPr>
          <a:xfrm>
            <a:off x="4736815" y="380549"/>
            <a:ext cx="10389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/>
          </a:p>
        </p:txBody>
      </p:sp>
      <p:graphicFrame>
        <p:nvGraphicFramePr>
          <p:cNvPr id="75" name="Google Shape;75;p6"/>
          <p:cNvGraphicFramePr/>
          <p:nvPr/>
        </p:nvGraphicFramePr>
        <p:xfrm>
          <a:off x="1979712" y="1628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{948D061A-6A52-43C8-BA6B-DEA1BA2A557B}</a:tableStyleId>
              </a:tblPr>
              <a:tblGrid>
                <a:gridCol w="905475"/>
                <a:gridCol w="1015775"/>
                <a:gridCol w="1218900"/>
                <a:gridCol w="1777575"/>
                <a:gridCol w="17775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LST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294668"/>
                          </a:solidFill>
                        </a:rPr>
                        <a:t>DEM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294668"/>
                          </a:solidFill>
                        </a:rPr>
                        <a:t>Population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294668"/>
                          </a:solidFill>
                        </a:rPr>
                        <a:t>8 Types of LandUse (%)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294668"/>
                          </a:solidFill>
                        </a:rPr>
                        <a:t>Year</a:t>
                      </a:r>
                      <a:endParaRPr sz="1800" u="none" cap="none" strike="noStrike">
                        <a:solidFill>
                          <a:srgbClr val="294668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76" name="Google Shape;76;p6"/>
          <p:cNvSpPr txBox="1"/>
          <p:nvPr/>
        </p:nvSpPr>
        <p:spPr>
          <a:xfrm>
            <a:off x="2264487" y="940832"/>
            <a:ext cx="7646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endParaRPr/>
          </a:p>
        </p:txBody>
      </p:sp>
      <p:sp>
        <p:nvSpPr>
          <p:cNvPr id="77" name="Google Shape;77;p6"/>
          <p:cNvSpPr txBox="1"/>
          <p:nvPr/>
        </p:nvSpPr>
        <p:spPr>
          <a:xfrm>
            <a:off x="471614" y="2750887"/>
            <a:ext cx="9155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Testing: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endParaRPr/>
          </a:p>
        </p:txBody>
      </p:sp>
      <p:cxnSp>
        <p:nvCxnSpPr>
          <p:cNvPr id="78" name="Google Shape;78;p6"/>
          <p:cNvCxnSpPr>
            <a:stCxn id="76" idx="2"/>
          </p:cNvCxnSpPr>
          <p:nvPr/>
        </p:nvCxnSpPr>
        <p:spPr>
          <a:xfrm>
            <a:off x="2646836" y="1310164"/>
            <a:ext cx="0" cy="318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" name="Google Shape;79;p6"/>
          <p:cNvSpPr txBox="1"/>
          <p:nvPr/>
        </p:nvSpPr>
        <p:spPr>
          <a:xfrm>
            <a:off x="5291250" y="940832"/>
            <a:ext cx="9920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 rot="5400000">
            <a:off x="5655301" y="-422670"/>
            <a:ext cx="278739" cy="3744418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5200961" y="2282443"/>
            <a:ext cx="288129" cy="41096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6"/>
          <p:cNvSpPr txBox="1"/>
          <p:nvPr/>
        </p:nvSpPr>
        <p:spPr>
          <a:xfrm>
            <a:off x="2637825" y="2153591"/>
            <a:ext cx="22967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Regression: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53735"/>
                </a:solidFill>
                <a:latin typeface="Calibri"/>
                <a:ea typeface="Calibri"/>
                <a:cs typeface="Calibri"/>
                <a:sym typeface="Calibri"/>
              </a:rPr>
              <a:t>OLS</a:t>
            </a:r>
            <a:r>
              <a:rPr b="1"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 vs </a:t>
            </a:r>
            <a:r>
              <a:rPr b="1" lang="en-US" sz="1800">
                <a:solidFill>
                  <a:srgbClr val="953735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/>
          </a:p>
        </p:txBody>
      </p:sp>
      <p:sp>
        <p:nvSpPr>
          <p:cNvPr id="83" name="Google Shape;83;p6"/>
          <p:cNvSpPr txBox="1"/>
          <p:nvPr/>
        </p:nvSpPr>
        <p:spPr>
          <a:xfrm>
            <a:off x="333724" y="1433166"/>
            <a:ext cx="11913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2010-2020</a:t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3029184" y="3074053"/>
            <a:ext cx="1631766" cy="25883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OLS Result</a:t>
            </a:r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6002539" y="3074053"/>
            <a:ext cx="1631766" cy="25883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RF Result</a:t>
            </a:r>
            <a:endParaRPr/>
          </a:p>
        </p:txBody>
      </p:sp>
      <p:sp>
        <p:nvSpPr>
          <p:cNvPr id="86" name="Google Shape;86;p6"/>
          <p:cNvSpPr txBox="1"/>
          <p:nvPr/>
        </p:nvSpPr>
        <p:spPr>
          <a:xfrm>
            <a:off x="5088309" y="2939444"/>
            <a:ext cx="4868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2784605" y="2926470"/>
            <a:ext cx="5112568" cy="55399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2136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5183284" y="3627450"/>
            <a:ext cx="288129" cy="36933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 txBox="1"/>
          <p:nvPr/>
        </p:nvSpPr>
        <p:spPr>
          <a:xfrm>
            <a:off x="3996823" y="4037967"/>
            <a:ext cx="26610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Final Model for future LST</a:t>
            </a:r>
            <a:endParaRPr b="1" sz="1800">
              <a:solidFill>
                <a:srgbClr val="9537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5196824" y="4506726"/>
            <a:ext cx="288129" cy="36933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 txBox="1"/>
          <p:nvPr/>
        </p:nvSpPr>
        <p:spPr>
          <a:xfrm>
            <a:off x="333724" y="3888928"/>
            <a:ext cx="12256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Prediction: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2050, 2100</a:t>
            </a:r>
            <a:endParaRPr/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2049417" y="49132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{948D061A-6A52-43C8-BA6B-DEA1BA2A557B}</a:tableStyleId>
              </a:tblPr>
              <a:tblGrid>
                <a:gridCol w="905475"/>
                <a:gridCol w="1015775"/>
                <a:gridCol w="1218900"/>
                <a:gridCol w="1777575"/>
                <a:gridCol w="17775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LST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294668"/>
                          </a:solidFill>
                        </a:rPr>
                        <a:t>DEM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294668"/>
                          </a:solidFill>
                        </a:rPr>
                        <a:t>Population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294668"/>
                          </a:solidFill>
                        </a:rPr>
                        <a:t>8 Types of LandUse (%)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294668"/>
                          </a:solidFill>
                        </a:rPr>
                        <a:t>Year</a:t>
                      </a:r>
                      <a:endParaRPr sz="1800" u="none" cap="none" strike="noStrike">
                        <a:solidFill>
                          <a:srgbClr val="294668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DDDDD"/>
                    </a:solidFill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538C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4668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94668"/>
                          </a:solidFill>
                        </a:rPr>
                        <a:t>SSP2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4668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94668"/>
                          </a:solidFill>
                        </a:rPr>
                        <a:t>SSP2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4668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94668"/>
                          </a:solidFill>
                        </a:rPr>
                        <a:t>SSP2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solidFill>
                      <a:srgbClr val="DAE5F1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94668"/>
                          </a:solidFill>
                        </a:rPr>
                        <a:t>SSP3</a:t>
                      </a:r>
                      <a:endParaRPr sz="1800" u="none" cap="none" strike="noStrike">
                        <a:solidFill>
                          <a:srgbClr val="294668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94668"/>
                          </a:solidFill>
                        </a:rPr>
                        <a:t>SSP3</a:t>
                      </a:r>
                      <a:endParaRPr sz="1800" u="none" cap="none" strike="noStrike">
                        <a:solidFill>
                          <a:srgbClr val="294668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94668"/>
                          </a:solidFill>
                        </a:rPr>
                        <a:t>SSP3</a:t>
                      </a:r>
                      <a:endParaRPr sz="1800" u="none" cap="none" strike="noStrike">
                        <a:solidFill>
                          <a:srgbClr val="294668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solidFill>
                      <a:srgbClr val="B7CCE4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94668"/>
                          </a:solidFill>
                        </a:rPr>
                        <a:t>SSP5</a:t>
                      </a:r>
                      <a:endParaRPr sz="1800" u="none" cap="none" strike="noStrike">
                        <a:solidFill>
                          <a:srgbClr val="294668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94668"/>
                          </a:solidFill>
                        </a:rPr>
                        <a:t>SSP5</a:t>
                      </a:r>
                      <a:endParaRPr sz="1800" u="none" cap="none" strike="noStrike">
                        <a:solidFill>
                          <a:srgbClr val="294668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94668"/>
                          </a:solidFill>
                        </a:rPr>
                        <a:t>SSP5</a:t>
                      </a:r>
                      <a:endParaRPr sz="1800" u="none" cap="none" strike="noStrike">
                        <a:solidFill>
                          <a:srgbClr val="294668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solidFill>
                      <a:srgbClr val="93B3D7"/>
                    </a:solidFill>
                  </a:tcPr>
                </a:tc>
              </a:tr>
            </a:tbl>
          </a:graphicData>
        </a:graphic>
      </p:graphicFrame>
      <p:sp>
        <p:nvSpPr>
          <p:cNvPr id="93" name="Google Shape;93;p6"/>
          <p:cNvSpPr txBox="1"/>
          <p:nvPr/>
        </p:nvSpPr>
        <p:spPr>
          <a:xfrm>
            <a:off x="125376" y="5051404"/>
            <a:ext cx="17909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Senarios: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SSP2, SSP3, SSP5</a:t>
            </a: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1979700" y="5697723"/>
            <a:ext cx="1080000" cy="863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6"/>
          <p:cNvCxnSpPr/>
          <p:nvPr/>
        </p:nvCxnSpPr>
        <p:spPr>
          <a:xfrm flipH="1" rot="10800000">
            <a:off x="1294372" y="5885348"/>
            <a:ext cx="720080" cy="18002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" name="Google Shape;96;p6"/>
          <p:cNvSpPr txBox="1"/>
          <p:nvPr/>
        </p:nvSpPr>
        <p:spPr>
          <a:xfrm>
            <a:off x="311245" y="5928137"/>
            <a:ext cx="9893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Goal!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3" name="Google Shape;103;p7"/>
          <p:cNvSpPr txBox="1"/>
          <p:nvPr/>
        </p:nvSpPr>
        <p:spPr>
          <a:xfrm>
            <a:off x="901059" y="371202"/>
            <a:ext cx="2226787" cy="36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Method</a:t>
            </a:r>
            <a:endParaRPr b="1" sz="18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2051720" y="1505767"/>
            <a:ext cx="5184576" cy="148336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2136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4031940" y="2415026"/>
            <a:ext cx="1368152" cy="4320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</a:t>
            </a: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2375756" y="1690431"/>
            <a:ext cx="1368152" cy="432048"/>
          </a:xfrm>
          <a:prstGeom prst="rect">
            <a:avLst/>
          </a:prstGeom>
          <a:noFill/>
          <a:ln cap="flat" cmpd="sng" w="25400">
            <a:solidFill>
              <a:srgbClr val="294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DEM</a:t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4031940" y="1686566"/>
            <a:ext cx="1368152" cy="432048"/>
          </a:xfrm>
          <a:prstGeom prst="rect">
            <a:avLst/>
          </a:prstGeom>
          <a:noFill/>
          <a:ln cap="flat" cmpd="sng" w="25400">
            <a:solidFill>
              <a:srgbClr val="294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/>
          </a:p>
        </p:txBody>
      </p:sp>
      <p:sp>
        <p:nvSpPr>
          <p:cNvPr id="108" name="Google Shape;108;p7"/>
          <p:cNvSpPr txBox="1"/>
          <p:nvPr/>
        </p:nvSpPr>
        <p:spPr>
          <a:xfrm>
            <a:off x="3652421" y="987785"/>
            <a:ext cx="18391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Raster Datasets</a:t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5702197" y="1665522"/>
            <a:ext cx="1368152" cy="432048"/>
          </a:xfrm>
          <a:prstGeom prst="rect">
            <a:avLst/>
          </a:prstGeom>
          <a:noFill/>
          <a:ln cap="flat" cmpd="sng" w="25400">
            <a:solidFill>
              <a:srgbClr val="294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LandUse</a:t>
            </a:r>
            <a:endParaRPr sz="1800">
              <a:solidFill>
                <a:srgbClr val="2946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3091596" y="3010490"/>
            <a:ext cx="3290400" cy="7161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294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Raster Process</a:t>
            </a:r>
            <a:endParaRPr sz="1800">
              <a:solidFill>
                <a:srgbClr val="2946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 txBox="1"/>
          <p:nvPr/>
        </p:nvSpPr>
        <p:spPr>
          <a:xfrm>
            <a:off x="51101" y="2200743"/>
            <a:ext cx="10579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</a:t>
            </a:r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6516216" y="3128368"/>
            <a:ext cx="194421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Reprojection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ZonalStat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3" name="Google Shape;113;p7"/>
          <p:cNvGraphicFramePr/>
          <p:nvPr/>
        </p:nvGraphicFramePr>
        <p:xfrm>
          <a:off x="1250596" y="41575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{948D061A-6A52-43C8-BA6B-DEA1BA2A557B}</a:tableStyleId>
              </a:tblPr>
              <a:tblGrid>
                <a:gridCol w="830625"/>
                <a:gridCol w="830625"/>
                <a:gridCol w="931800"/>
                <a:gridCol w="1264950"/>
                <a:gridCol w="1483825"/>
                <a:gridCol w="16306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Grid ID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LST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DEM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Population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 Types of LandUse (%)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Year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4" name="Google Shape;114;p7"/>
          <p:cNvSpPr txBox="1"/>
          <p:nvPr/>
        </p:nvSpPr>
        <p:spPr>
          <a:xfrm>
            <a:off x="3924925" y="3748084"/>
            <a:ext cx="16237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Table Dataset</a:t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>
            <a:off x="3116636" y="5527318"/>
            <a:ext cx="3290437" cy="716212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294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Dataframe Process</a:t>
            </a:r>
            <a:endParaRPr sz="1800">
              <a:solidFill>
                <a:srgbClr val="2946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6570458" y="5568408"/>
            <a:ext cx="19442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/>
          </a:p>
        </p:txBody>
      </p:sp>
      <p:sp>
        <p:nvSpPr>
          <p:cNvPr id="117" name="Google Shape;117;p7"/>
          <p:cNvSpPr txBox="1"/>
          <p:nvPr/>
        </p:nvSpPr>
        <p:spPr>
          <a:xfrm>
            <a:off x="4736815" y="380549"/>
            <a:ext cx="15456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94668"/>
                </a:solidFill>
                <a:latin typeface="Calibri"/>
                <a:ea typeface="Calibri"/>
                <a:cs typeface="Calibri"/>
                <a:sym typeface="Calibri"/>
              </a:rPr>
              <a:t>Data Process</a:t>
            </a:r>
            <a:endParaRPr/>
          </a:p>
        </p:txBody>
      </p:sp>
      <p:sp>
        <p:nvSpPr>
          <p:cNvPr id="118" name="Google Shape;118;p7"/>
          <p:cNvSpPr txBox="1"/>
          <p:nvPr/>
        </p:nvSpPr>
        <p:spPr>
          <a:xfrm>
            <a:off x="39886" y="1498939"/>
            <a:ext cx="193982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 &amp; Future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/>
        </p:nvSpPr>
        <p:spPr>
          <a:xfrm>
            <a:off x="258971" y="383213"/>
            <a:ext cx="501956" cy="400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1"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5" name="Google Shape;125;p9"/>
          <p:cNvSpPr txBox="1"/>
          <p:nvPr/>
        </p:nvSpPr>
        <p:spPr>
          <a:xfrm>
            <a:off x="901059" y="371202"/>
            <a:ext cx="2226787" cy="36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466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Method</a:t>
            </a:r>
            <a:endParaRPr b="1" sz="1800">
              <a:solidFill>
                <a:srgbClr val="29466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A map of a mountain range&#10;&#10;Description automatically generated" id="126" name="Google Shape;12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3113" y="1491083"/>
            <a:ext cx="2403048" cy="304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a mountain range&#10;&#10;Description automatically generated" id="127" name="Google Shape;12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0913" y="1504948"/>
            <a:ext cx="2403048" cy="30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9"/>
          <p:cNvSpPr txBox="1"/>
          <p:nvPr/>
        </p:nvSpPr>
        <p:spPr>
          <a:xfrm>
            <a:off x="538221" y="4681783"/>
            <a:ext cx="388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 2.1 Land surface temperature in 2020 summer in Delaware River Basin</a:t>
            </a:r>
            <a:endParaRPr/>
          </a:p>
        </p:txBody>
      </p:sp>
      <p:sp>
        <p:nvSpPr>
          <p:cNvPr id="129" name="Google Shape;129;p9"/>
          <p:cNvSpPr txBox="1"/>
          <p:nvPr/>
        </p:nvSpPr>
        <p:spPr>
          <a:xfrm>
            <a:off x="4818282" y="4645135"/>
            <a:ext cx="388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 2.2 Land surface temperature in 2020 summer in Delaware River Basin</a:t>
            </a:r>
            <a:endParaRPr/>
          </a:p>
        </p:txBody>
      </p:sp>
      <p:sp>
        <p:nvSpPr>
          <p:cNvPr id="130" name="Google Shape;130;p9"/>
          <p:cNvSpPr txBox="1"/>
          <p:nvPr/>
        </p:nvSpPr>
        <p:spPr>
          <a:xfrm>
            <a:off x="6140749" y="916633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9"/>
          <p:cNvSpPr txBox="1"/>
          <p:nvPr/>
        </p:nvSpPr>
        <p:spPr>
          <a:xfrm>
            <a:off x="2145009" y="930705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9"/>
          <p:cNvSpPr txBox="1"/>
          <p:nvPr/>
        </p:nvSpPr>
        <p:spPr>
          <a:xfrm>
            <a:off x="594838" y="5202275"/>
            <a:ext cx="377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reprojection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QC bitwise mask to filter out pixels with bad quality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clip by boundary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Zonal Statistics: sum </a:t>
            </a:r>
            <a:endParaRPr/>
          </a:p>
        </p:txBody>
      </p:sp>
      <p:sp>
        <p:nvSpPr>
          <p:cNvPr id="133" name="Google Shape;133;p9"/>
          <p:cNvSpPr txBox="1"/>
          <p:nvPr/>
        </p:nvSpPr>
        <p:spPr>
          <a:xfrm>
            <a:off x="4752963" y="5328125"/>
            <a:ext cx="377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reprojection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clip by boundary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Zonal Statistics: mean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2016-12-13T07:37:48Z</dcterms:created>
  <dc:creator>Administrator</dc:creator>
</cp:coreProperties>
</file>